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8" r:id="rId10"/>
    <p:sldId id="269" r:id="rId11"/>
    <p:sldId id="260" r:id="rId12"/>
    <p:sldId id="270" r:id="rId13"/>
    <p:sldId id="271" r:id="rId14"/>
    <p:sldId id="272" r:id="rId15"/>
    <p:sldId id="266" r:id="rId16"/>
    <p:sldId id="267" r:id="rId17"/>
    <p:sldId id="273" r:id="rId18"/>
    <p:sldId id="274" r:id="rId19"/>
    <p:sldId id="275" r:id="rId20"/>
    <p:sldId id="276" r:id="rId21"/>
    <p:sldId id="278" r:id="rId22"/>
    <p:sldId id="279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2" r:id="rId55"/>
    <p:sldId id="310" r:id="rId56"/>
    <p:sldId id="311" r:id="rId57"/>
    <p:sldId id="262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ctorstock.com/royalty-free-vectors/vectors-by_pinkcoala" TargetMode="External"/><Relationship Id="rId3" Type="http://schemas.openxmlformats.org/officeDocument/2006/relationships/hyperlink" Target="https://www.vectorstock.com/royalty-free-vectors/vectors-by_andegra" TargetMode="External"/><Relationship Id="rId7" Type="http://schemas.openxmlformats.org/officeDocument/2006/relationships/hyperlink" Target="https://www.vectorstock.com/royalty-free-vectors/vectors-by_abscent" TargetMode="External"/><Relationship Id="rId2" Type="http://schemas.openxmlformats.org/officeDocument/2006/relationships/hyperlink" Target="https://www.vectorstock.com/royalty-free-vectors/vectors-by_olegtok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vectorstock.com/royalty-free-vectors/vectors-by_Sergey85" TargetMode="External"/><Relationship Id="rId5" Type="http://schemas.openxmlformats.org/officeDocument/2006/relationships/hyperlink" Target="https://www.vectorstock.com/royalty-free-vectors/vectors-by_Lightkite" TargetMode="External"/><Relationship Id="rId4" Type="http://schemas.openxmlformats.org/officeDocument/2006/relationships/hyperlink" Target="https://www.vectorstock.com/royalty-free-vectors/vectors-by_ONYXprj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276175" y="105092"/>
            <a:ext cx="8915399" cy="332752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Интерактивный тренажёр к урокам немецкого языка в 3 классе по теме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Essen und Trinken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276175" y="3542228"/>
            <a:ext cx="8915400" cy="112553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Будько, А.Ф. Немецкий язык: учебное пособие для 3 класса  учреждений общего среднего образования с русским языком обучения: с электронным приложением. В 2 ч. Ч. 2 /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А.Ф.Будько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И.Ю. Урбанович. – Минск: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Вышэйшая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школа, 2018.- 142 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 noGrp="1"/>
          </p:cNvSpPr>
          <p:nvPr>
            <p:ph type="subTitle" idx="1"/>
          </p:nvPr>
        </p:nvSpPr>
        <p:spPr bwMode="auto">
          <a:xfrm>
            <a:off x="2276175" y="4777379"/>
            <a:ext cx="8915399" cy="112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>
              <a:buFont typeface="Wingdings 3" panose="05040102010807070707" pitchFamily="18" charset="2"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Автор: </a:t>
            </a:r>
            <a:r>
              <a:rPr lang="ru-RU" altLang="ru-RU" b="1" dirty="0" err="1" smtClean="0">
                <a:solidFill>
                  <a:schemeClr val="accent1">
                    <a:lumMod val="75000"/>
                  </a:schemeClr>
                </a:solidFill>
              </a:rPr>
              <a:t>Филинович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 Светлана Александровна, учитель немецкого языка высшей квалификационной категории ГУО «</a:t>
            </a:r>
            <a:r>
              <a:rPr lang="ru-RU" alt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Мотольская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 средняя школа» Ивановского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8932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134" y="133868"/>
            <a:ext cx="8911687" cy="1122312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 smtClean="0">
                <a:solidFill>
                  <a:srgbClr val="C00000"/>
                </a:solidFill>
              </a:rPr>
              <a:t>Belegte Brote 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" b="11472"/>
          <a:stretch/>
        </p:blipFill>
        <p:spPr>
          <a:xfrm>
            <a:off x="2937476" y="1256180"/>
            <a:ext cx="6091194" cy="55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0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659" y="129839"/>
            <a:ext cx="8911687" cy="1188214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</a:t>
            </a:r>
            <a:r>
              <a:rPr lang="de-DE" sz="6600" b="1" dirty="0" smtClean="0">
                <a:solidFill>
                  <a:srgbClr val="C00000"/>
                </a:solidFill>
              </a:rPr>
              <a:t> Wurstbrot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" b="10030"/>
          <a:stretch/>
        </p:blipFill>
        <p:spPr>
          <a:xfrm>
            <a:off x="2625296" y="1318053"/>
            <a:ext cx="7432605" cy="52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4" y="146315"/>
            <a:ext cx="8911687" cy="1147026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</a:t>
            </a:r>
            <a:r>
              <a:rPr lang="de-DE" sz="6600" b="1" dirty="0" smtClean="0">
                <a:solidFill>
                  <a:srgbClr val="C00000"/>
                </a:solidFill>
              </a:rPr>
              <a:t> Butterbrot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t="7568" r="16619" b="17237"/>
          <a:stretch/>
        </p:blipFill>
        <p:spPr>
          <a:xfrm>
            <a:off x="3566983" y="1293341"/>
            <a:ext cx="5138530" cy="52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800" y="129840"/>
            <a:ext cx="8911687" cy="1163501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</a:t>
            </a:r>
            <a:r>
              <a:rPr lang="de-DE" sz="6600" b="1" dirty="0" smtClean="0">
                <a:solidFill>
                  <a:srgbClr val="C00000"/>
                </a:solidFill>
              </a:rPr>
              <a:t> Käsebrot 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2"/>
          <a:stretch/>
        </p:blipFill>
        <p:spPr>
          <a:xfrm>
            <a:off x="2467732" y="1524000"/>
            <a:ext cx="7088160" cy="50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595" y="162791"/>
            <a:ext cx="8911687" cy="113055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</a:t>
            </a:r>
            <a:r>
              <a:rPr lang="de-DE" sz="6600" b="1" dirty="0" smtClean="0">
                <a:solidFill>
                  <a:srgbClr val="C00000"/>
                </a:solidFill>
              </a:rPr>
              <a:t> Schinkenbrot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8" b="27928"/>
          <a:stretch/>
        </p:blipFill>
        <p:spPr>
          <a:xfrm>
            <a:off x="2575010" y="1699657"/>
            <a:ext cx="7936471" cy="464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118" y="80413"/>
            <a:ext cx="8911687" cy="1155263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rgbClr val="002060"/>
                </a:solidFill>
              </a:rPr>
              <a:t>d</a:t>
            </a:r>
            <a:r>
              <a:rPr lang="de-DE" sz="6600" b="1" dirty="0" smtClean="0">
                <a:solidFill>
                  <a:srgbClr val="00206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Fisch (</a:t>
            </a:r>
            <a:r>
              <a:rPr lang="de-DE" sz="6600" b="1" dirty="0" smtClean="0">
                <a:solidFill>
                  <a:srgbClr val="FFC000"/>
                </a:solidFill>
              </a:rPr>
              <a:t>die</a:t>
            </a:r>
            <a:r>
              <a:rPr lang="de-DE" sz="6600" b="1" dirty="0" smtClean="0">
                <a:solidFill>
                  <a:srgbClr val="C00000"/>
                </a:solidFill>
              </a:rPr>
              <a:t> Fische)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10391"/>
          <a:stretch/>
        </p:blipFill>
        <p:spPr>
          <a:xfrm>
            <a:off x="3032357" y="1235676"/>
            <a:ext cx="7174068" cy="53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7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8124" y="179267"/>
            <a:ext cx="8911687" cy="1138787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</a:t>
            </a:r>
            <a:r>
              <a:rPr lang="de-DE" sz="6600" b="1" dirty="0" smtClean="0">
                <a:solidFill>
                  <a:srgbClr val="C00000"/>
                </a:solidFill>
              </a:rPr>
              <a:t> </a:t>
            </a:r>
            <a:r>
              <a:rPr lang="de-DE" sz="6600" b="1" dirty="0">
                <a:solidFill>
                  <a:srgbClr val="C00000"/>
                </a:solidFill>
              </a:rPr>
              <a:t>F</a:t>
            </a:r>
            <a:r>
              <a:rPr lang="de-DE" sz="6600" b="1" dirty="0" smtClean="0">
                <a:solidFill>
                  <a:srgbClr val="C00000"/>
                </a:solidFill>
              </a:rPr>
              <a:t>leisch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14594"/>
          <a:stretch/>
        </p:blipFill>
        <p:spPr>
          <a:xfrm>
            <a:off x="2921000" y="1386106"/>
            <a:ext cx="5860535" cy="51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3497" y="138077"/>
            <a:ext cx="8911687" cy="1280890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</a:t>
            </a:r>
            <a:r>
              <a:rPr lang="de-DE" sz="6600" b="1" dirty="0" smtClean="0">
                <a:solidFill>
                  <a:srgbClr val="C00000"/>
                </a:solidFill>
              </a:rPr>
              <a:t> Ei (</a:t>
            </a:r>
            <a:r>
              <a:rPr lang="de-DE" sz="6600" b="1" dirty="0" smtClean="0">
                <a:solidFill>
                  <a:srgbClr val="FFC000"/>
                </a:solidFill>
              </a:rPr>
              <a:t>die</a:t>
            </a:r>
            <a:r>
              <a:rPr lang="de-DE" sz="6600" b="1" dirty="0" smtClean="0">
                <a:solidFill>
                  <a:srgbClr val="C00000"/>
                </a:solidFill>
              </a:rPr>
              <a:t> Eier)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12973" r="8486" b="17237"/>
          <a:stretch/>
        </p:blipFill>
        <p:spPr>
          <a:xfrm>
            <a:off x="3270422" y="1418967"/>
            <a:ext cx="5478162" cy="51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5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9183" y="146316"/>
            <a:ext cx="8911687" cy="108112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</a:t>
            </a:r>
            <a:r>
              <a:rPr lang="de-DE" sz="6600" b="1" dirty="0" smtClean="0">
                <a:solidFill>
                  <a:srgbClr val="C00000"/>
                </a:solidFill>
              </a:rPr>
              <a:t> Eis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" t="5646" r="4755" b="14595"/>
          <a:stretch/>
        </p:blipFill>
        <p:spPr>
          <a:xfrm>
            <a:off x="2331308" y="1227438"/>
            <a:ext cx="7241060" cy="546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757" y="121602"/>
            <a:ext cx="9568719" cy="1254117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>
                <a:solidFill>
                  <a:srgbClr val="0070C0"/>
                </a:solidFill>
              </a:rPr>
              <a:t>d</a:t>
            </a:r>
            <a:r>
              <a:rPr lang="de-DE" sz="6000" b="1" dirty="0" smtClean="0">
                <a:solidFill>
                  <a:srgbClr val="0070C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Kuchen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Kuchen)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9"/>
          <a:stretch/>
        </p:blipFill>
        <p:spPr>
          <a:xfrm>
            <a:off x="3168135" y="1112612"/>
            <a:ext cx="5679303" cy="55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746" y="80412"/>
            <a:ext cx="6394558" cy="108936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de-DE" sz="6600" b="1" dirty="0" smtClean="0">
                <a:solidFill>
                  <a:srgbClr val="C00000"/>
                </a:solidFill>
              </a:rPr>
              <a:t>1. Das Essen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>
            <a:off x="3036414" y="1375719"/>
            <a:ext cx="5259455" cy="53298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474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373" y="121601"/>
            <a:ext cx="8911687" cy="124588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Quark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14054" r="6022" b="23003"/>
          <a:stretch/>
        </p:blipFill>
        <p:spPr>
          <a:xfrm>
            <a:off x="2430162" y="1466336"/>
            <a:ext cx="7813022" cy="51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319" y="121602"/>
            <a:ext cx="8911687" cy="1254117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FFC000"/>
                </a:solidFill>
              </a:rPr>
              <a:t>d</a:t>
            </a:r>
            <a:r>
              <a:rPr lang="de-DE" sz="6600" b="1" dirty="0" smtClean="0">
                <a:solidFill>
                  <a:srgbClr val="FFC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Milchprodukte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5" t="12253" r="8097" b="19399"/>
          <a:stretch/>
        </p:blipFill>
        <p:spPr>
          <a:xfrm>
            <a:off x="3377512" y="1375719"/>
            <a:ext cx="5741773" cy="515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691" y="105126"/>
            <a:ext cx="8911687" cy="1280890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rgbClr val="FFC000"/>
                </a:solidFill>
              </a:rPr>
              <a:t>d</a:t>
            </a:r>
            <a:r>
              <a:rPr lang="de-DE" sz="6600" b="1" dirty="0" smtClean="0">
                <a:solidFill>
                  <a:srgbClr val="FFC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</a:t>
            </a:r>
            <a:r>
              <a:rPr lang="de-DE" sz="6600" b="1" dirty="0">
                <a:solidFill>
                  <a:srgbClr val="C00000"/>
                </a:solidFill>
              </a:rPr>
              <a:t>F</a:t>
            </a:r>
            <a:r>
              <a:rPr lang="de-DE" sz="6600" b="1" dirty="0" smtClean="0">
                <a:solidFill>
                  <a:srgbClr val="C00000"/>
                </a:solidFill>
              </a:rPr>
              <a:t>leischprodukte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" t="2403" r="2779" b="9789"/>
          <a:stretch/>
        </p:blipFill>
        <p:spPr>
          <a:xfrm>
            <a:off x="3336325" y="1210283"/>
            <a:ext cx="5362832" cy="52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520" y="220456"/>
            <a:ext cx="9824092" cy="965793"/>
          </a:xfrm>
        </p:spPr>
        <p:txBody>
          <a:bodyPr>
            <a:noAutofit/>
          </a:bodyPr>
          <a:lstStyle/>
          <a:p>
            <a:r>
              <a:rPr lang="de-DE" sz="6600" b="1" dirty="0" smtClean="0">
                <a:solidFill>
                  <a:srgbClr val="FF0000"/>
                </a:solidFill>
              </a:rPr>
              <a:t>die</a:t>
            </a:r>
            <a:r>
              <a:rPr lang="de-DE" sz="6600" b="1" dirty="0" smtClean="0">
                <a:solidFill>
                  <a:srgbClr val="C00000"/>
                </a:solidFill>
              </a:rPr>
              <a:t> Suppe (</a:t>
            </a:r>
            <a:r>
              <a:rPr lang="de-DE" sz="6600" b="1" dirty="0" smtClean="0">
                <a:solidFill>
                  <a:srgbClr val="FFC000"/>
                </a:solidFill>
              </a:rPr>
              <a:t>die</a:t>
            </a:r>
            <a:r>
              <a:rPr lang="de-DE" sz="6600" b="1" dirty="0" smtClean="0">
                <a:solidFill>
                  <a:srgbClr val="C00000"/>
                </a:solidFill>
              </a:rPr>
              <a:t> Suppen)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8"/>
          <a:stretch/>
        </p:blipFill>
        <p:spPr>
          <a:xfrm>
            <a:off x="3385260" y="1397282"/>
            <a:ext cx="5173853" cy="50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508" y="10512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FF0000"/>
                </a:solidFill>
              </a:rPr>
              <a:t>d</a:t>
            </a:r>
            <a:r>
              <a:rPr lang="de-DE" sz="6600" b="1" dirty="0" smtClean="0">
                <a:solidFill>
                  <a:srgbClr val="FF0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 </a:t>
            </a:r>
            <a:r>
              <a:rPr lang="de-DE" sz="6600" b="1" dirty="0">
                <a:solidFill>
                  <a:srgbClr val="C00000"/>
                </a:solidFill>
              </a:rPr>
              <a:t>G</a:t>
            </a:r>
            <a:r>
              <a:rPr lang="de-DE" sz="6600" b="1" dirty="0" smtClean="0">
                <a:solidFill>
                  <a:srgbClr val="C00000"/>
                </a:solidFill>
              </a:rPr>
              <a:t>emüsesuppe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>
          <a:xfrm>
            <a:off x="3739120" y="1163776"/>
            <a:ext cx="4333961" cy="537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239" y="1216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FF0000"/>
                </a:solidFill>
              </a:rPr>
              <a:t>d</a:t>
            </a:r>
            <a:r>
              <a:rPr lang="de-DE" sz="6600" b="1" dirty="0" smtClean="0">
                <a:solidFill>
                  <a:srgbClr val="FF0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Pilzsuppe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72"/>
          <a:stretch/>
        </p:blipFill>
        <p:spPr>
          <a:xfrm>
            <a:off x="3150352" y="1402491"/>
            <a:ext cx="5466426" cy="51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551" y="17102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FF0000"/>
                </a:solidFill>
              </a:rPr>
              <a:t>d</a:t>
            </a:r>
            <a:r>
              <a:rPr lang="de-DE" sz="6600" b="1" dirty="0" smtClean="0">
                <a:solidFill>
                  <a:srgbClr val="FF0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Milchsuppe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t="14054" r="5062" b="14715"/>
          <a:stretch/>
        </p:blipFill>
        <p:spPr>
          <a:xfrm>
            <a:off x="2512541" y="1622853"/>
            <a:ext cx="7562335" cy="488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64556" y="162790"/>
            <a:ext cx="8911687" cy="128089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C00000"/>
                </a:solidFill>
              </a:rPr>
              <a:t>2</a:t>
            </a:r>
            <a:r>
              <a:rPr lang="de-DE" sz="6600" b="1" dirty="0" smtClean="0">
                <a:solidFill>
                  <a:srgbClr val="C00000"/>
                </a:solidFill>
              </a:rPr>
              <a:t>. Das Gemüse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0"/>
          <a:stretch/>
        </p:blipFill>
        <p:spPr>
          <a:xfrm>
            <a:off x="2898680" y="1632322"/>
            <a:ext cx="6690164" cy="50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0545" y="18750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Gurke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Gurken)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/>
        </p:blipFill>
        <p:spPr>
          <a:xfrm>
            <a:off x="2510545" y="1468394"/>
            <a:ext cx="7620357" cy="51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757" y="195742"/>
            <a:ext cx="9898233" cy="1122312"/>
          </a:xfrm>
        </p:spPr>
        <p:txBody>
          <a:bodyPr>
            <a:noAutofit/>
          </a:bodyPr>
          <a:lstStyle/>
          <a:p>
            <a:pPr algn="ctr"/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Tomate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Tomaten)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" t="9729" r="6225" b="16877"/>
          <a:stretch/>
        </p:blipFill>
        <p:spPr>
          <a:xfrm>
            <a:off x="2759676" y="1318054"/>
            <a:ext cx="6516130" cy="52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281" y="138077"/>
            <a:ext cx="10008973" cy="1065910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</a:t>
            </a:r>
            <a:r>
              <a:rPr lang="de-DE" sz="6600" b="1" dirty="0" smtClean="0">
                <a:solidFill>
                  <a:srgbClr val="C00000"/>
                </a:solidFill>
              </a:rPr>
              <a:t> Brot (</a:t>
            </a:r>
            <a:r>
              <a:rPr lang="de-DE" sz="6600" b="1" dirty="0" smtClean="0">
                <a:solidFill>
                  <a:srgbClr val="FFC000"/>
                </a:solidFill>
              </a:rPr>
              <a:t>die</a:t>
            </a:r>
            <a:r>
              <a:rPr lang="de-DE" sz="6600" b="1" dirty="0" smtClean="0">
                <a:solidFill>
                  <a:srgbClr val="C00000"/>
                </a:solidFill>
              </a:rPr>
              <a:t> Brote)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7207" r="10566" b="14715"/>
          <a:stretch/>
        </p:blipFill>
        <p:spPr>
          <a:xfrm>
            <a:off x="2973181" y="1203987"/>
            <a:ext cx="5755955" cy="556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281" y="10512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Kohl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9730" r="12508" b="13273"/>
          <a:stretch/>
        </p:blipFill>
        <p:spPr>
          <a:xfrm>
            <a:off x="3608173" y="1246572"/>
            <a:ext cx="4917989" cy="54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2238" y="105126"/>
            <a:ext cx="9873519" cy="1280890"/>
          </a:xfrm>
        </p:spPr>
        <p:txBody>
          <a:bodyPr>
            <a:no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Karotte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Karotten)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/>
        </p:blipFill>
        <p:spPr>
          <a:xfrm>
            <a:off x="2416539" y="1540477"/>
            <a:ext cx="7417698" cy="471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9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691" y="171029"/>
            <a:ext cx="8911687" cy="1089360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Rübe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Rüben)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" b="13634"/>
          <a:stretch/>
        </p:blipFill>
        <p:spPr>
          <a:xfrm>
            <a:off x="2970426" y="1260389"/>
            <a:ext cx="6067075" cy="53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379" y="179267"/>
            <a:ext cx="10181968" cy="924603"/>
          </a:xfrm>
        </p:spPr>
        <p:txBody>
          <a:bodyPr>
            <a:noAutofit/>
          </a:bodyPr>
          <a:lstStyle/>
          <a:p>
            <a:r>
              <a:rPr lang="de-DE" sz="4800" b="1" dirty="0">
                <a:solidFill>
                  <a:srgbClr val="00B050"/>
                </a:solidFill>
              </a:rPr>
              <a:t>d</a:t>
            </a:r>
            <a:r>
              <a:rPr lang="de-DE" sz="4800" b="1" dirty="0" smtClean="0">
                <a:solidFill>
                  <a:srgbClr val="00B050"/>
                </a:solidFill>
              </a:rPr>
              <a:t>as</a:t>
            </a:r>
            <a:r>
              <a:rPr lang="de-DE" sz="4800" b="1" dirty="0" smtClean="0">
                <a:solidFill>
                  <a:srgbClr val="C00000"/>
                </a:solidFill>
              </a:rPr>
              <a:t> Radieschen (</a:t>
            </a:r>
            <a:r>
              <a:rPr lang="de-DE" sz="4800" b="1" dirty="0" smtClean="0">
                <a:solidFill>
                  <a:srgbClr val="FFC000"/>
                </a:solidFill>
              </a:rPr>
              <a:t>die</a:t>
            </a:r>
            <a:r>
              <a:rPr lang="de-DE" sz="4800" b="1" dirty="0" smtClean="0">
                <a:solidFill>
                  <a:srgbClr val="C00000"/>
                </a:solidFill>
              </a:rPr>
              <a:t> Radieschen)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5" b="12793"/>
          <a:stretch/>
        </p:blipFill>
        <p:spPr>
          <a:xfrm>
            <a:off x="2871572" y="1392195"/>
            <a:ext cx="6527549" cy="51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092" y="162791"/>
            <a:ext cx="10239632" cy="1130550"/>
          </a:xfrm>
        </p:spPr>
        <p:txBody>
          <a:bodyPr>
            <a:no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Zwiebel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Zwiebeln)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4" t="5285" r="7578" b="13394"/>
          <a:stretch/>
        </p:blipFill>
        <p:spPr>
          <a:xfrm>
            <a:off x="3410465" y="1087395"/>
            <a:ext cx="5280454" cy="55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172795" y="162791"/>
            <a:ext cx="8911687" cy="128089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C00000"/>
                </a:solidFill>
              </a:rPr>
              <a:t>3</a:t>
            </a:r>
            <a:r>
              <a:rPr lang="de-DE" sz="6600" b="1" dirty="0" smtClean="0">
                <a:solidFill>
                  <a:srgbClr val="C00000"/>
                </a:solidFill>
              </a:rPr>
              <a:t>. Das Obst 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" t="3483" r="5633" b="24565"/>
          <a:stretch/>
        </p:blipFill>
        <p:spPr>
          <a:xfrm>
            <a:off x="2388973" y="1644501"/>
            <a:ext cx="7414054" cy="497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691" y="187504"/>
            <a:ext cx="8911687" cy="1114074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rgbClr val="0070C0"/>
                </a:solidFill>
              </a:rPr>
              <a:t>d</a:t>
            </a:r>
            <a:r>
              <a:rPr lang="de-DE" sz="6000" b="1" dirty="0" smtClean="0">
                <a:solidFill>
                  <a:srgbClr val="0070C0"/>
                </a:solidFill>
              </a:rPr>
              <a:t>er</a:t>
            </a:r>
            <a:r>
              <a:rPr lang="de-DE" sz="6000" b="1" dirty="0" smtClean="0">
                <a:solidFill>
                  <a:srgbClr val="C00000"/>
                </a:solidFill>
              </a:rPr>
              <a:t> Apfel (</a:t>
            </a:r>
            <a:r>
              <a:rPr lang="de-DE" sz="6000" b="1" dirty="0" smtClean="0">
                <a:solidFill>
                  <a:srgbClr val="FF0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Äpfel)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" t="10571" r="2778" b="21682"/>
          <a:stretch/>
        </p:blipFill>
        <p:spPr>
          <a:xfrm>
            <a:off x="3080951" y="1432245"/>
            <a:ext cx="6318422" cy="502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362" y="129840"/>
            <a:ext cx="8911687" cy="1280890"/>
          </a:xfrm>
        </p:spPr>
        <p:txBody>
          <a:bodyPr>
            <a:normAutofit/>
          </a:bodyPr>
          <a:lstStyle/>
          <a:p>
            <a:r>
              <a:rPr lang="de-DE" sz="6600" b="1" dirty="0">
                <a:solidFill>
                  <a:srgbClr val="FF0000"/>
                </a:solidFill>
              </a:rPr>
              <a:t>d</a:t>
            </a:r>
            <a:r>
              <a:rPr lang="de-DE" sz="6600" b="1" dirty="0" smtClean="0">
                <a:solidFill>
                  <a:srgbClr val="FF0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Birne (</a:t>
            </a:r>
            <a:r>
              <a:rPr lang="de-DE" sz="6600" b="1" dirty="0" smtClean="0">
                <a:solidFill>
                  <a:srgbClr val="FFC000"/>
                </a:solidFill>
              </a:rPr>
              <a:t>die</a:t>
            </a:r>
            <a:r>
              <a:rPr lang="de-DE" sz="6600" b="1" dirty="0" smtClean="0">
                <a:solidFill>
                  <a:srgbClr val="C00000"/>
                </a:solidFill>
              </a:rPr>
              <a:t> </a:t>
            </a:r>
            <a:r>
              <a:rPr lang="de-DE" sz="6600" b="1" dirty="0">
                <a:solidFill>
                  <a:srgbClr val="C00000"/>
                </a:solidFill>
              </a:rPr>
              <a:t>B</a:t>
            </a:r>
            <a:r>
              <a:rPr lang="de-DE" sz="6600" b="1" dirty="0" smtClean="0">
                <a:solidFill>
                  <a:srgbClr val="C00000"/>
                </a:solidFill>
              </a:rPr>
              <a:t>irnen)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7447" r="2778" b="20601"/>
          <a:stretch/>
        </p:blipFill>
        <p:spPr>
          <a:xfrm>
            <a:off x="2998573" y="1306956"/>
            <a:ext cx="6038335" cy="53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1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9948" y="212218"/>
            <a:ext cx="10124302" cy="1163501"/>
          </a:xfrm>
        </p:spPr>
        <p:txBody>
          <a:bodyPr>
            <a:no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Kirsche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Kirschen)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8408" r="2648" b="15195"/>
          <a:stretch/>
        </p:blipFill>
        <p:spPr>
          <a:xfrm>
            <a:off x="2982096" y="1375719"/>
            <a:ext cx="6013623" cy="523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141" y="187504"/>
            <a:ext cx="9988849" cy="1280890"/>
          </a:xfrm>
        </p:spPr>
        <p:txBody>
          <a:bodyPr>
            <a:no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Orange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Orangen)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37"/>
          <a:stretch/>
        </p:blipFill>
        <p:spPr>
          <a:xfrm>
            <a:off x="2599654" y="1482376"/>
            <a:ext cx="6840907" cy="51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6335" y="113365"/>
            <a:ext cx="10668000" cy="110583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 </a:t>
            </a:r>
            <a:r>
              <a:rPr lang="de-DE" sz="6600" b="1" dirty="0" smtClean="0">
                <a:solidFill>
                  <a:srgbClr val="C00000"/>
                </a:solidFill>
              </a:rPr>
              <a:t>Brötchen (</a:t>
            </a:r>
            <a:r>
              <a:rPr lang="de-DE" sz="6600" b="1" dirty="0" smtClean="0">
                <a:solidFill>
                  <a:srgbClr val="FFC000"/>
                </a:solidFill>
              </a:rPr>
              <a:t>die</a:t>
            </a:r>
            <a:r>
              <a:rPr lang="de-DE" sz="6600" b="1" dirty="0" smtClean="0">
                <a:solidFill>
                  <a:srgbClr val="C00000"/>
                </a:solidFill>
              </a:rPr>
              <a:t> Brötchen)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8"/>
          <a:stretch/>
        </p:blipFill>
        <p:spPr>
          <a:xfrm>
            <a:off x="3121454" y="1285103"/>
            <a:ext cx="5125016" cy="524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423" y="179267"/>
            <a:ext cx="10083112" cy="1245879"/>
          </a:xfrm>
        </p:spPr>
        <p:txBody>
          <a:bodyPr>
            <a:no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Banane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Bananen)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/>
        </p:blipFill>
        <p:spPr>
          <a:xfrm>
            <a:off x="2963476" y="1171319"/>
            <a:ext cx="5447356" cy="54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8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848" y="162791"/>
            <a:ext cx="9601671" cy="1280890"/>
          </a:xfrm>
        </p:spPr>
        <p:txBody>
          <a:bodyPr>
            <a:no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Zitrone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Zitronen)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1" t="7327" r="11211" b="14835"/>
          <a:stretch/>
        </p:blipFill>
        <p:spPr>
          <a:xfrm>
            <a:off x="3443417" y="1220145"/>
            <a:ext cx="5123934" cy="55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850" y="171029"/>
            <a:ext cx="10214918" cy="1229403"/>
          </a:xfrm>
        </p:spPr>
        <p:txBody>
          <a:bodyPr>
            <a:no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d</a:t>
            </a:r>
            <a:r>
              <a:rPr lang="de-DE" sz="6000" b="1" dirty="0" smtClean="0">
                <a:solidFill>
                  <a:srgbClr val="FF0000"/>
                </a:solidFill>
              </a:rPr>
              <a:t>ie</a:t>
            </a:r>
            <a:r>
              <a:rPr lang="de-DE" sz="6000" b="1" dirty="0" smtClean="0">
                <a:solidFill>
                  <a:srgbClr val="C00000"/>
                </a:solidFill>
              </a:rPr>
              <a:t> Pflaume (</a:t>
            </a:r>
            <a:r>
              <a:rPr lang="de-DE" sz="6000" b="1" dirty="0" smtClean="0">
                <a:solidFill>
                  <a:srgbClr val="FFC000"/>
                </a:solidFill>
              </a:rPr>
              <a:t>die</a:t>
            </a:r>
            <a:r>
              <a:rPr lang="de-DE" sz="6000" b="1" dirty="0" smtClean="0">
                <a:solidFill>
                  <a:srgbClr val="C00000"/>
                </a:solidFill>
              </a:rPr>
              <a:t> Pflaumen)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" b="11471"/>
          <a:stretch/>
        </p:blipFill>
        <p:spPr>
          <a:xfrm>
            <a:off x="2597770" y="1400432"/>
            <a:ext cx="7510349" cy="511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9729" y="0"/>
            <a:ext cx="11162271" cy="891653"/>
          </a:xfrm>
        </p:spPr>
        <p:txBody>
          <a:bodyPr>
            <a:noAutofit/>
          </a:bodyPr>
          <a:lstStyle/>
          <a:p>
            <a:r>
              <a:rPr lang="de-DE" sz="5400" b="1" dirty="0">
                <a:solidFill>
                  <a:srgbClr val="FF0000"/>
                </a:solidFill>
              </a:rPr>
              <a:t>d</a:t>
            </a:r>
            <a:r>
              <a:rPr lang="de-DE" sz="5400" b="1" dirty="0" smtClean="0">
                <a:solidFill>
                  <a:srgbClr val="FF0000"/>
                </a:solidFill>
              </a:rPr>
              <a:t>ie</a:t>
            </a:r>
            <a:r>
              <a:rPr lang="de-DE" sz="5400" b="1" dirty="0" smtClean="0">
                <a:solidFill>
                  <a:srgbClr val="C00000"/>
                </a:solidFill>
              </a:rPr>
              <a:t> Mandarine (</a:t>
            </a:r>
            <a:r>
              <a:rPr lang="de-DE" sz="5400" b="1" dirty="0" smtClean="0">
                <a:solidFill>
                  <a:srgbClr val="FFC000"/>
                </a:solidFill>
              </a:rPr>
              <a:t>die </a:t>
            </a:r>
            <a:r>
              <a:rPr lang="de-DE" sz="5400" b="1" dirty="0" smtClean="0">
                <a:solidFill>
                  <a:srgbClr val="C00000"/>
                </a:solidFill>
              </a:rPr>
              <a:t>Mandarinen)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8"/>
          <a:stretch/>
        </p:blipFill>
        <p:spPr>
          <a:xfrm>
            <a:off x="2750710" y="963827"/>
            <a:ext cx="5951112" cy="55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63411" y="105126"/>
            <a:ext cx="8911687" cy="128089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C00000"/>
                </a:solidFill>
              </a:rPr>
              <a:t>4</a:t>
            </a:r>
            <a:r>
              <a:rPr lang="de-DE" sz="6600" b="1" dirty="0" smtClean="0">
                <a:solidFill>
                  <a:srgbClr val="C00000"/>
                </a:solidFill>
              </a:rPr>
              <a:t>. Die Getränke 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4" b="17361"/>
          <a:stretch/>
        </p:blipFill>
        <p:spPr>
          <a:xfrm>
            <a:off x="2263411" y="1590675"/>
            <a:ext cx="8792308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329" y="88649"/>
            <a:ext cx="8911687" cy="1064647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Birnensaft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11651" r="18346" b="16757"/>
          <a:stretch/>
        </p:blipFill>
        <p:spPr>
          <a:xfrm>
            <a:off x="3797643" y="1088058"/>
            <a:ext cx="4695568" cy="56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313" y="9688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Apfelsaft 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4655" r="19903" b="17117"/>
          <a:stretch/>
        </p:blipFill>
        <p:spPr>
          <a:xfrm>
            <a:off x="3674076" y="1260520"/>
            <a:ext cx="4687330" cy="52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9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460" y="179266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</a:t>
            </a:r>
            <a:r>
              <a:rPr lang="de-DE" sz="6600" b="1" dirty="0">
                <a:solidFill>
                  <a:srgbClr val="C00000"/>
                </a:solidFill>
              </a:rPr>
              <a:t>T</a:t>
            </a:r>
            <a:r>
              <a:rPr lang="de-DE" sz="6600" b="1" dirty="0" smtClean="0">
                <a:solidFill>
                  <a:srgbClr val="C00000"/>
                </a:solidFill>
              </a:rPr>
              <a:t>omatensaft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5" t="15015" r="21200" b="19760"/>
          <a:stretch/>
        </p:blipFill>
        <p:spPr>
          <a:xfrm>
            <a:off x="3501079" y="1460156"/>
            <a:ext cx="4900525" cy="53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838" y="212218"/>
            <a:ext cx="8911687" cy="1212928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Orangensaft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r="18422" b="14712"/>
          <a:stretch/>
        </p:blipFill>
        <p:spPr>
          <a:xfrm>
            <a:off x="4283674" y="1425146"/>
            <a:ext cx="3914357" cy="523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173" y="10512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Pflaumensaft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6" t="17177" r="17568" b="16156"/>
          <a:stretch/>
        </p:blipFill>
        <p:spPr>
          <a:xfrm>
            <a:off x="3756453" y="1386017"/>
            <a:ext cx="4703370" cy="52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428" y="105127"/>
            <a:ext cx="9964136" cy="1280890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>
                <a:solidFill>
                  <a:srgbClr val="FF0000"/>
                </a:solidFill>
              </a:rPr>
              <a:t>d</a:t>
            </a:r>
            <a:r>
              <a:rPr lang="de-DE" sz="6600" b="1" dirty="0" smtClean="0">
                <a:solidFill>
                  <a:srgbClr val="FF0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Wurst (</a:t>
            </a:r>
            <a:r>
              <a:rPr lang="de-DE" sz="6600" b="1" dirty="0" smtClean="0">
                <a:solidFill>
                  <a:srgbClr val="FFC000"/>
                </a:solidFill>
              </a:rPr>
              <a:t>die</a:t>
            </a:r>
            <a:r>
              <a:rPr lang="de-DE" sz="6600" b="1" dirty="0" smtClean="0">
                <a:solidFill>
                  <a:srgbClr val="C00000"/>
                </a:solidFill>
              </a:rPr>
              <a:t> Würste)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0"/>
          <a:stretch/>
        </p:blipFill>
        <p:spPr>
          <a:xfrm>
            <a:off x="3044850" y="1386017"/>
            <a:ext cx="5571930" cy="53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7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9843" y="8865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Karottensaft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>
          <a:xfrm>
            <a:off x="3820831" y="1454494"/>
            <a:ext cx="5199601" cy="502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422" y="162791"/>
            <a:ext cx="8911687" cy="1229403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</a:t>
            </a:r>
            <a:r>
              <a:rPr lang="de-DE" sz="6600" b="1" dirty="0">
                <a:solidFill>
                  <a:srgbClr val="C00000"/>
                </a:solidFill>
              </a:rPr>
              <a:t>T</a:t>
            </a:r>
            <a:r>
              <a:rPr lang="de-DE" sz="6600" b="1" dirty="0" smtClean="0">
                <a:solidFill>
                  <a:srgbClr val="C00000"/>
                </a:solidFill>
              </a:rPr>
              <a:t>ee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" t="14655" r="5114" b="15195"/>
          <a:stretch/>
        </p:blipFill>
        <p:spPr>
          <a:xfrm>
            <a:off x="2973859" y="1301578"/>
            <a:ext cx="6504683" cy="546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330" y="23693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70C0"/>
                </a:solidFill>
              </a:rPr>
              <a:t>d</a:t>
            </a:r>
            <a:r>
              <a:rPr lang="de-DE" sz="6600" b="1" dirty="0" smtClean="0">
                <a:solidFill>
                  <a:srgbClr val="0070C0"/>
                </a:solidFill>
              </a:rPr>
              <a:t>er </a:t>
            </a:r>
            <a:r>
              <a:rPr lang="de-DE" sz="6600" b="1" dirty="0" smtClean="0">
                <a:solidFill>
                  <a:srgbClr val="C00000"/>
                </a:solidFill>
              </a:rPr>
              <a:t>Kaffee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9"/>
          <a:stretch/>
        </p:blipFill>
        <p:spPr>
          <a:xfrm>
            <a:off x="3215995" y="1525527"/>
            <a:ext cx="5664394" cy="511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5173" y="21221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B050"/>
                </a:solidFill>
              </a:rPr>
              <a:t>d</a:t>
            </a:r>
            <a:r>
              <a:rPr lang="de-DE" sz="6600" b="1" dirty="0" smtClean="0">
                <a:solidFill>
                  <a:srgbClr val="00B050"/>
                </a:solidFill>
              </a:rPr>
              <a:t>as</a:t>
            </a:r>
            <a:r>
              <a:rPr lang="de-DE" sz="6600" b="1" dirty="0" smtClean="0">
                <a:solidFill>
                  <a:srgbClr val="C00000"/>
                </a:solidFill>
              </a:rPr>
              <a:t> </a:t>
            </a:r>
            <a:r>
              <a:rPr lang="de-DE" sz="6600" b="1" dirty="0">
                <a:solidFill>
                  <a:srgbClr val="C00000"/>
                </a:solidFill>
              </a:rPr>
              <a:t>W</a:t>
            </a:r>
            <a:r>
              <a:rPr lang="de-DE" sz="6600" b="1" dirty="0" smtClean="0">
                <a:solidFill>
                  <a:srgbClr val="C00000"/>
                </a:solidFill>
              </a:rPr>
              <a:t>asser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17057" r="15640" b="17238"/>
          <a:stretch/>
        </p:blipFill>
        <p:spPr>
          <a:xfrm>
            <a:off x="4143631" y="1657916"/>
            <a:ext cx="4028303" cy="50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4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972" y="12160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FF0000"/>
                </a:solidFill>
              </a:rPr>
              <a:t>d</a:t>
            </a:r>
            <a:r>
              <a:rPr lang="de-DE" sz="6600" b="1" dirty="0" smtClean="0">
                <a:solidFill>
                  <a:srgbClr val="FF0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Milch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9" t="12493" r="15362" b="17117"/>
          <a:stretch/>
        </p:blipFill>
        <p:spPr>
          <a:xfrm>
            <a:off x="3904734" y="1426285"/>
            <a:ext cx="4744996" cy="5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745" y="195742"/>
            <a:ext cx="8911687" cy="1229404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 smtClean="0">
                <a:solidFill>
                  <a:srgbClr val="7030A0"/>
                </a:solidFill>
              </a:rPr>
              <a:t>essen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>
          <a:xfrm>
            <a:off x="3956222" y="1619714"/>
            <a:ext cx="4223951" cy="50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4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897" y="21221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 smtClean="0">
                <a:solidFill>
                  <a:srgbClr val="7030A0"/>
                </a:solidFill>
              </a:rPr>
              <a:t>trinken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>
          <a:xfrm>
            <a:off x="4137110" y="1588889"/>
            <a:ext cx="3598220" cy="51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805" y="154553"/>
            <a:ext cx="9325233" cy="76808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Использованные интернет- источники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1838" y="1071089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hlinkClick r:id="rId2"/>
              </a:rPr>
              <a:t>https://</a:t>
            </a:r>
            <a:r>
              <a:rPr lang="de-DE" b="1" dirty="0" smtClean="0">
                <a:hlinkClick r:id="rId2"/>
              </a:rPr>
              <a:t>www.vectorstock.com/royalty-free-vectors/vectors-by_olegtoka</a:t>
            </a:r>
            <a:endParaRPr lang="ru-RU" b="1" dirty="0" smtClean="0"/>
          </a:p>
          <a:p>
            <a:r>
              <a:rPr lang="de-DE" b="1" dirty="0">
                <a:hlinkClick r:id="rId3"/>
              </a:rPr>
              <a:t>https://</a:t>
            </a:r>
            <a:r>
              <a:rPr lang="de-DE" b="1" dirty="0" smtClean="0">
                <a:hlinkClick r:id="rId3"/>
              </a:rPr>
              <a:t>www.vectorstock.com/royalty-free-vectors/vectors-by_andegra</a:t>
            </a:r>
            <a:endParaRPr lang="ru-RU" b="1" dirty="0" smtClean="0"/>
          </a:p>
          <a:p>
            <a:r>
              <a:rPr lang="de-DE" b="1" dirty="0">
                <a:hlinkClick r:id="rId4"/>
              </a:rPr>
              <a:t>https://</a:t>
            </a:r>
            <a:r>
              <a:rPr lang="de-DE" b="1" dirty="0" smtClean="0">
                <a:hlinkClick r:id="rId4"/>
              </a:rPr>
              <a:t>www.vectorstock.com/royalty-free-vectors/vectors-by_ONYXprj</a:t>
            </a:r>
            <a:endParaRPr lang="ru-RU" b="1" dirty="0" smtClean="0"/>
          </a:p>
          <a:p>
            <a:r>
              <a:rPr lang="de-DE" b="1" dirty="0">
                <a:hlinkClick r:id="rId5"/>
              </a:rPr>
              <a:t>https://</a:t>
            </a:r>
            <a:r>
              <a:rPr lang="de-DE" b="1" dirty="0" smtClean="0">
                <a:hlinkClick r:id="rId5"/>
              </a:rPr>
              <a:t>www.vectorstock.com/royalty-free-vectors/vectors-by_Lightkite</a:t>
            </a:r>
            <a:endParaRPr lang="ru-RU" b="1" dirty="0" smtClean="0"/>
          </a:p>
          <a:p>
            <a:r>
              <a:rPr lang="de-DE" b="1" dirty="0">
                <a:hlinkClick r:id="rId6"/>
              </a:rPr>
              <a:t>https://</a:t>
            </a:r>
            <a:r>
              <a:rPr lang="de-DE" b="1" dirty="0" smtClean="0">
                <a:hlinkClick r:id="rId6"/>
              </a:rPr>
              <a:t>www.vectorstock.com/royalty-free-vectors/vectors-by_Sergey85</a:t>
            </a:r>
            <a:endParaRPr lang="ru-RU" b="1" dirty="0" smtClean="0"/>
          </a:p>
          <a:p>
            <a:r>
              <a:rPr lang="de-DE" b="1" dirty="0">
                <a:hlinkClick r:id="rId7"/>
              </a:rPr>
              <a:t>https://</a:t>
            </a:r>
            <a:r>
              <a:rPr lang="de-DE" b="1" dirty="0" smtClean="0">
                <a:hlinkClick r:id="rId7"/>
              </a:rPr>
              <a:t>www.vectorstock.com/royalty-free-vectors/vectors-by_abscent</a:t>
            </a:r>
            <a:endParaRPr lang="ru-RU" b="1" dirty="0" smtClean="0"/>
          </a:p>
          <a:p>
            <a:r>
              <a:rPr lang="de-DE" b="1" dirty="0">
                <a:hlinkClick r:id="rId8"/>
              </a:rPr>
              <a:t>https://</a:t>
            </a:r>
            <a:r>
              <a:rPr lang="de-DE" b="1" dirty="0" smtClean="0">
                <a:hlinkClick r:id="rId8"/>
              </a:rPr>
              <a:t>www.vectorstock.com/royalty-free-vectors/vectors-by_pinkcoala</a:t>
            </a:r>
            <a:endParaRPr lang="ru-RU" b="1" dirty="0" smtClean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02705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530" y="203980"/>
            <a:ext cx="10857470" cy="1006982"/>
          </a:xfrm>
        </p:spPr>
        <p:txBody>
          <a:bodyPr>
            <a:noAutofit/>
          </a:bodyPr>
          <a:lstStyle/>
          <a:p>
            <a:pPr algn="ctr"/>
            <a:r>
              <a:rPr lang="de-DE" sz="5400" b="1" dirty="0">
                <a:solidFill>
                  <a:srgbClr val="92D050"/>
                </a:solidFill>
              </a:rPr>
              <a:t>d</a:t>
            </a:r>
            <a:r>
              <a:rPr lang="de-DE" sz="5400" b="1" dirty="0" smtClean="0">
                <a:solidFill>
                  <a:srgbClr val="92D050"/>
                </a:solidFill>
              </a:rPr>
              <a:t>as</a:t>
            </a:r>
            <a:r>
              <a:rPr lang="de-DE" sz="5400" b="1" dirty="0" smtClean="0">
                <a:solidFill>
                  <a:srgbClr val="C00000"/>
                </a:solidFill>
              </a:rPr>
              <a:t> Würstchen (</a:t>
            </a:r>
            <a:r>
              <a:rPr lang="de-DE" sz="5400" b="1" dirty="0" smtClean="0">
                <a:solidFill>
                  <a:srgbClr val="FFC000"/>
                </a:solidFill>
              </a:rPr>
              <a:t>die</a:t>
            </a:r>
            <a:r>
              <a:rPr lang="de-DE" sz="5400" b="1" dirty="0" smtClean="0">
                <a:solidFill>
                  <a:srgbClr val="C00000"/>
                </a:solidFill>
              </a:rPr>
              <a:t> Würstchen)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7808" r="3687" b="14114"/>
          <a:stretch/>
        </p:blipFill>
        <p:spPr>
          <a:xfrm>
            <a:off x="3245707" y="1268627"/>
            <a:ext cx="5950531" cy="558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026" y="138078"/>
            <a:ext cx="8911687" cy="1056408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>
                <a:solidFill>
                  <a:srgbClr val="002060"/>
                </a:solidFill>
              </a:rPr>
              <a:t>d</a:t>
            </a:r>
            <a:r>
              <a:rPr lang="de-DE" sz="6600" b="1" dirty="0" smtClean="0">
                <a:solidFill>
                  <a:srgbClr val="00206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Käse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5" t="6126" r="4984" b="11351"/>
          <a:stretch/>
        </p:blipFill>
        <p:spPr>
          <a:xfrm>
            <a:off x="3039762" y="1198606"/>
            <a:ext cx="5766488" cy="565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379" y="162791"/>
            <a:ext cx="8911687" cy="1122312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FF0000"/>
                </a:solidFill>
              </a:rPr>
              <a:t>d</a:t>
            </a:r>
            <a:r>
              <a:rPr lang="de-DE" sz="6600" b="1" dirty="0" smtClean="0">
                <a:solidFill>
                  <a:srgbClr val="FF0000"/>
                </a:solidFill>
              </a:rPr>
              <a:t>ie</a:t>
            </a:r>
            <a:r>
              <a:rPr lang="de-DE" sz="6600" b="1" dirty="0" smtClean="0">
                <a:solidFill>
                  <a:srgbClr val="C00000"/>
                </a:solidFill>
              </a:rPr>
              <a:t> Butter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2986903" y="1354147"/>
            <a:ext cx="5415691" cy="53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118" y="129840"/>
            <a:ext cx="8911687" cy="1171738"/>
          </a:xfrm>
        </p:spPr>
        <p:txBody>
          <a:bodyPr>
            <a:normAutofit/>
          </a:bodyPr>
          <a:lstStyle/>
          <a:p>
            <a:pPr algn="ctr"/>
            <a:r>
              <a:rPr lang="de-DE" sz="6600" b="1" dirty="0">
                <a:solidFill>
                  <a:srgbClr val="002060"/>
                </a:solidFill>
              </a:rPr>
              <a:t>d</a:t>
            </a:r>
            <a:r>
              <a:rPr lang="de-DE" sz="6600" b="1" dirty="0" smtClean="0">
                <a:solidFill>
                  <a:srgbClr val="002060"/>
                </a:solidFill>
              </a:rPr>
              <a:t>er</a:t>
            </a:r>
            <a:r>
              <a:rPr lang="de-DE" sz="6600" b="1" dirty="0" smtClean="0">
                <a:solidFill>
                  <a:srgbClr val="C00000"/>
                </a:solidFill>
              </a:rPr>
              <a:t> Schinken</a:t>
            </a:r>
            <a:endParaRPr lang="ru-RU" sz="6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" b="16517"/>
          <a:stretch/>
        </p:blipFill>
        <p:spPr>
          <a:xfrm>
            <a:off x="2128213" y="1507525"/>
            <a:ext cx="8247111" cy="49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240</TotalTime>
  <Words>309</Words>
  <Application>Microsoft Office PowerPoint</Application>
  <PresentationFormat>Широкоэкранный</PresentationFormat>
  <Paragraphs>66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Arial</vt:lpstr>
      <vt:lpstr>Century Gothic</vt:lpstr>
      <vt:lpstr>Times New Roman</vt:lpstr>
      <vt:lpstr>Wingdings 3</vt:lpstr>
      <vt:lpstr>Легкий дым</vt:lpstr>
      <vt:lpstr>Интерактивный тренажёр к урокам немецкого языка в 3 классе по теме  «Essen und Trinken»</vt:lpstr>
      <vt:lpstr>1. Das Essen</vt:lpstr>
      <vt:lpstr>das Brot (die Brote)</vt:lpstr>
      <vt:lpstr>das Brötchen (die Brötchen)</vt:lpstr>
      <vt:lpstr>die Wurst (die Würste)</vt:lpstr>
      <vt:lpstr>das Würstchen (die Würstchen)</vt:lpstr>
      <vt:lpstr>der Käse</vt:lpstr>
      <vt:lpstr>die Butter</vt:lpstr>
      <vt:lpstr>der Schinken</vt:lpstr>
      <vt:lpstr>Belegte Brote </vt:lpstr>
      <vt:lpstr>das Wurstbrot</vt:lpstr>
      <vt:lpstr>das Butterbrot</vt:lpstr>
      <vt:lpstr>das Käsebrot </vt:lpstr>
      <vt:lpstr>das Schinkenbrot</vt:lpstr>
      <vt:lpstr>der Fisch (die Fische)</vt:lpstr>
      <vt:lpstr>das Fleisch</vt:lpstr>
      <vt:lpstr>das Ei (die Eier)</vt:lpstr>
      <vt:lpstr>das Eis</vt:lpstr>
      <vt:lpstr>der Kuchen (die Kuchen)</vt:lpstr>
      <vt:lpstr>der Quark</vt:lpstr>
      <vt:lpstr>die Milchprodukte</vt:lpstr>
      <vt:lpstr>die Fleischprodukte</vt:lpstr>
      <vt:lpstr>die Suppe (die Suppen)</vt:lpstr>
      <vt:lpstr>die  Gemüsesuppe</vt:lpstr>
      <vt:lpstr>die Pilzsuppe</vt:lpstr>
      <vt:lpstr>die Milchsuppe</vt:lpstr>
      <vt:lpstr>2. Das Gemüse</vt:lpstr>
      <vt:lpstr>die Gurke (die Gurken)</vt:lpstr>
      <vt:lpstr>die Tomate (die Tomaten)</vt:lpstr>
      <vt:lpstr>der Kohl</vt:lpstr>
      <vt:lpstr>die Karotte (die Karotten)</vt:lpstr>
      <vt:lpstr>die Rübe (die Rüben)</vt:lpstr>
      <vt:lpstr>das Radieschen (die Radieschen)</vt:lpstr>
      <vt:lpstr>die Zwiebel (die Zwiebeln)</vt:lpstr>
      <vt:lpstr>3. Das Obst </vt:lpstr>
      <vt:lpstr>der Apfel (die Äpfel)</vt:lpstr>
      <vt:lpstr>die Birne (die Birnen)</vt:lpstr>
      <vt:lpstr>die Kirsche (die Kirschen)</vt:lpstr>
      <vt:lpstr>die Orange (die Orangen)</vt:lpstr>
      <vt:lpstr>die Banane (die Bananen)</vt:lpstr>
      <vt:lpstr>die Zitrone (die Zitronen)</vt:lpstr>
      <vt:lpstr>die Pflaume (die Pflaumen)</vt:lpstr>
      <vt:lpstr>die Mandarine (die Mandarinen)</vt:lpstr>
      <vt:lpstr>4. Die Getränke </vt:lpstr>
      <vt:lpstr>der Birnensaft</vt:lpstr>
      <vt:lpstr>der Apfelsaft </vt:lpstr>
      <vt:lpstr>der Tomatensaft</vt:lpstr>
      <vt:lpstr>der Orangensaft</vt:lpstr>
      <vt:lpstr>der Pflaumensaft</vt:lpstr>
      <vt:lpstr>der Karottensaft</vt:lpstr>
      <vt:lpstr>der Tee</vt:lpstr>
      <vt:lpstr>der Kaffee</vt:lpstr>
      <vt:lpstr>das Wasser</vt:lpstr>
      <vt:lpstr>die Milch</vt:lpstr>
      <vt:lpstr>essen</vt:lpstr>
      <vt:lpstr>trinken</vt:lpstr>
      <vt:lpstr>Использованные интернет- источники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тренажёр к урокам немецкого языка в 6 классе по теме  «Bücher und Filme»</dc:title>
  <dc:creator>Пользователь</dc:creator>
  <cp:lastModifiedBy>Пользователь</cp:lastModifiedBy>
  <cp:revision>27</cp:revision>
  <dcterms:created xsi:type="dcterms:W3CDTF">2021-03-14T09:29:59Z</dcterms:created>
  <dcterms:modified xsi:type="dcterms:W3CDTF">2021-03-15T15:51:41Z</dcterms:modified>
</cp:coreProperties>
</file>